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05-Dec-18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05-Dec-18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Oogenesis </a:t>
            </a:r>
            <a:br>
              <a:rPr lang="en-US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(Ovigenesis) </a:t>
            </a:r>
            <a:endParaRPr lang="en-US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218941"/>
            <a:ext cx="11848563" cy="63492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ovulatory </a:t>
            </a:r>
            <a:r>
              <a:rPr lang="en-US" sz="3200" dirty="0"/>
              <a:t>surge of LH will </a:t>
            </a:r>
            <a:r>
              <a:rPr lang="en-US" sz="3200" dirty="0" smtClean="0"/>
              <a:t>leads </a:t>
            </a:r>
            <a:r>
              <a:rPr lang="en-US" sz="3200" dirty="0"/>
              <a:t>to ovulation somewhat 24 to </a:t>
            </a:r>
            <a:r>
              <a:rPr lang="en-US" sz="3200" dirty="0" smtClean="0"/>
              <a:t>48 </a:t>
            </a:r>
            <a:r>
              <a:rPr lang="en-US" sz="3200" dirty="0"/>
              <a:t>hours </a:t>
            </a:r>
            <a:r>
              <a:rPr lang="en-US" sz="3200" dirty="0" smtClean="0"/>
              <a:t>later</a:t>
            </a:r>
          </a:p>
          <a:p>
            <a:r>
              <a:rPr lang="en-US" sz="3200" dirty="0" smtClean="0">
                <a:solidFill>
                  <a:srgbClr val="FFC000"/>
                </a:solidFill>
              </a:rPr>
              <a:t>After that the </a:t>
            </a:r>
            <a:r>
              <a:rPr lang="en-US" sz="3200" dirty="0">
                <a:solidFill>
                  <a:srgbClr val="FFC000"/>
                </a:solidFill>
              </a:rPr>
              <a:t>concentration </a:t>
            </a:r>
            <a:r>
              <a:rPr lang="en-US" sz="3200" dirty="0" smtClean="0">
                <a:solidFill>
                  <a:srgbClr val="FFC000"/>
                </a:solidFill>
              </a:rPr>
              <a:t>of prostaglandins </a:t>
            </a:r>
            <a:r>
              <a:rPr lang="en-US" sz="3200" dirty="0">
                <a:solidFill>
                  <a:srgbClr val="FFC000"/>
                </a:solidFill>
              </a:rPr>
              <a:t>(</a:t>
            </a:r>
            <a:r>
              <a:rPr lang="en-US" sz="3200" dirty="0" smtClean="0">
                <a:solidFill>
                  <a:srgbClr val="FFC000"/>
                </a:solidFill>
              </a:rPr>
              <a:t>PGF2a alpha </a:t>
            </a:r>
            <a:r>
              <a:rPr lang="en-US" sz="3200" dirty="0">
                <a:solidFill>
                  <a:srgbClr val="FFC000"/>
                </a:solidFill>
              </a:rPr>
              <a:t>and PGE2</a:t>
            </a:r>
            <a:r>
              <a:rPr lang="en-US" sz="3200" dirty="0" smtClean="0">
                <a:solidFill>
                  <a:srgbClr val="FFC000"/>
                </a:solidFill>
              </a:rPr>
              <a:t>) will increase</a:t>
            </a:r>
            <a:endParaRPr lang="en-US" sz="3200" dirty="0">
              <a:solidFill>
                <a:srgbClr val="FFC000"/>
              </a:solidFill>
            </a:endParaRPr>
          </a:p>
          <a:p>
            <a:pPr lvl="1"/>
            <a:r>
              <a:rPr lang="en-US" sz="3000" dirty="0"/>
              <a:t>Inhibition </a:t>
            </a:r>
            <a:r>
              <a:rPr lang="en-US" sz="3000" dirty="0" smtClean="0"/>
              <a:t>of prostaglandin </a:t>
            </a:r>
            <a:r>
              <a:rPr lang="en-US" sz="3000" dirty="0"/>
              <a:t>secretion will block </a:t>
            </a:r>
            <a:r>
              <a:rPr lang="en-US" sz="3000" dirty="0" smtClean="0"/>
              <a:t>ovulation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243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218941"/>
            <a:ext cx="11848563" cy="6349284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effectLst/>
              </a:rPr>
              <a:t>The role of the prostaglandins in </a:t>
            </a:r>
            <a:r>
              <a:rPr lang="en-US" sz="3200" dirty="0" smtClean="0">
                <a:effectLst/>
              </a:rPr>
              <a:t>ovulation: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  <a:effectLst/>
              </a:rPr>
              <a:t>1- Rupturing </a:t>
            </a:r>
            <a:r>
              <a:rPr lang="en-US" sz="3000" dirty="0">
                <a:solidFill>
                  <a:srgbClr val="FFFF00"/>
                </a:solidFill>
                <a:effectLst/>
              </a:rPr>
              <a:t>lysosome-like vesicles, containing proteolytic </a:t>
            </a:r>
            <a:r>
              <a:rPr lang="en-US" sz="3000" dirty="0" smtClean="0">
                <a:solidFill>
                  <a:srgbClr val="FFFF00"/>
                </a:solidFill>
                <a:effectLst/>
              </a:rPr>
              <a:t>enzymes (which </a:t>
            </a:r>
            <a:r>
              <a:rPr lang="en-US" sz="3000" dirty="0">
                <a:solidFill>
                  <a:srgbClr val="FFFF00"/>
                </a:solidFill>
                <a:effectLst/>
              </a:rPr>
              <a:t>are located just outside the follicle between the surface epithelium and tunica </a:t>
            </a:r>
            <a:r>
              <a:rPr lang="en-US" sz="3000" dirty="0" smtClean="0">
                <a:solidFill>
                  <a:srgbClr val="FFFF00"/>
                </a:solidFill>
                <a:effectLst/>
              </a:rPr>
              <a:t>albuginea)</a:t>
            </a:r>
          </a:p>
          <a:p>
            <a:pPr lvl="2"/>
            <a:r>
              <a:rPr lang="en-US" sz="2800" dirty="0">
                <a:solidFill>
                  <a:srgbClr val="00B0F0"/>
                </a:solidFill>
                <a:effectLst/>
              </a:rPr>
              <a:t>Proteolytic enzymes from the lysosomes cause a localized degeneration of the tunica albuginea, theca externa, and theca interna </a:t>
            </a:r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  <a:effectLst/>
              </a:rPr>
              <a:t>2- Activating plasmin (proteolytic </a:t>
            </a:r>
            <a:r>
              <a:rPr lang="en-US" sz="3000" dirty="0">
                <a:solidFill>
                  <a:srgbClr val="FFFF00"/>
                </a:solidFill>
                <a:effectLst/>
              </a:rPr>
              <a:t>enzyme found in follicular </a:t>
            </a:r>
            <a:r>
              <a:rPr lang="en-US" sz="3000" dirty="0" smtClean="0">
                <a:solidFill>
                  <a:srgbClr val="FFFF00"/>
                </a:solidFill>
                <a:effectLst/>
              </a:rPr>
              <a:t>fluid)</a:t>
            </a:r>
          </a:p>
          <a:p>
            <a:pPr lvl="2"/>
            <a:r>
              <a:rPr lang="en-US" sz="2800" dirty="0" smtClean="0">
                <a:solidFill>
                  <a:srgbClr val="00B0F0"/>
                </a:solidFill>
                <a:effectLst/>
              </a:rPr>
              <a:t>plasmin </a:t>
            </a:r>
            <a:r>
              <a:rPr lang="en-US" sz="2800" dirty="0">
                <a:solidFill>
                  <a:srgbClr val="00B0F0"/>
                </a:solidFill>
                <a:effectLst/>
              </a:rPr>
              <a:t>acts on the basement </a:t>
            </a:r>
            <a:r>
              <a:rPr lang="en-US" sz="2800" dirty="0" smtClean="0">
                <a:solidFill>
                  <a:srgbClr val="00B0F0"/>
                </a:solidFill>
                <a:effectLst/>
              </a:rPr>
              <a:t>membrane to induce degeneration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  <a:effectLst/>
              </a:rPr>
              <a:t>3- Follicular contractions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218941"/>
            <a:ext cx="11848563" cy="6349284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effectLst/>
              </a:rPr>
              <a:t>The walls of the follicle become thin and </a:t>
            </a:r>
            <a:r>
              <a:rPr lang="en-US" sz="3200" dirty="0" smtClean="0">
                <a:effectLst/>
              </a:rPr>
              <a:t>weakened</a:t>
            </a:r>
          </a:p>
          <a:p>
            <a:r>
              <a:rPr lang="en-US" sz="3200" dirty="0" smtClean="0">
                <a:effectLst/>
              </a:rPr>
              <a:t> </a:t>
            </a:r>
            <a:r>
              <a:rPr lang="en-US" sz="3200" dirty="0">
                <a:solidFill>
                  <a:srgbClr val="00B0F0"/>
                </a:solidFill>
                <a:effectLst/>
              </a:rPr>
              <a:t>A bulge (the stigma) which appears at the apex of the </a:t>
            </a:r>
            <a:r>
              <a:rPr lang="en-US" sz="3200" dirty="0" smtClean="0">
                <a:solidFill>
                  <a:srgbClr val="00B0F0"/>
                </a:solidFill>
                <a:effectLst/>
              </a:rPr>
              <a:t>follicle</a:t>
            </a:r>
          </a:p>
          <a:p>
            <a:r>
              <a:rPr lang="en-US" sz="3200" dirty="0" smtClean="0">
                <a:effectLst/>
              </a:rPr>
              <a:t>In this </a:t>
            </a:r>
            <a:r>
              <a:rPr lang="en-US" sz="3200" dirty="0">
                <a:effectLst/>
              </a:rPr>
              <a:t>point where the follicle will </a:t>
            </a:r>
            <a:r>
              <a:rPr lang="en-US" sz="3200" dirty="0" smtClean="0">
                <a:effectLst/>
              </a:rPr>
              <a:t>rupture</a:t>
            </a:r>
          </a:p>
          <a:p>
            <a:r>
              <a:rPr lang="en-US" sz="3200" dirty="0">
                <a:solidFill>
                  <a:srgbClr val="92D050"/>
                </a:solidFill>
              </a:rPr>
              <a:t>Ovulation is associated with </a:t>
            </a:r>
            <a:r>
              <a:rPr lang="en-US" sz="3200" dirty="0" smtClean="0">
                <a:solidFill>
                  <a:srgbClr val="92D050"/>
                </a:solidFill>
              </a:rPr>
              <a:t>estrus occurring </a:t>
            </a:r>
          </a:p>
          <a:p>
            <a:pPr lvl="1"/>
            <a:r>
              <a:rPr lang="en-US" sz="3000" dirty="0" smtClean="0">
                <a:solidFill>
                  <a:srgbClr val="FFC000"/>
                </a:solidFill>
              </a:rPr>
              <a:t>10 </a:t>
            </a:r>
            <a:r>
              <a:rPr lang="en-US" sz="3000" dirty="0">
                <a:solidFill>
                  <a:srgbClr val="FFC000"/>
                </a:solidFill>
              </a:rPr>
              <a:t>to </a:t>
            </a:r>
            <a:r>
              <a:rPr lang="en-US" sz="3000" dirty="0" smtClean="0">
                <a:solidFill>
                  <a:srgbClr val="FFC000"/>
                </a:solidFill>
              </a:rPr>
              <a:t>12 hours </a:t>
            </a:r>
            <a:r>
              <a:rPr lang="en-US" sz="3000" dirty="0">
                <a:solidFill>
                  <a:srgbClr val="FFC000"/>
                </a:solidFill>
              </a:rPr>
              <a:t>after the end of estrus in the </a:t>
            </a:r>
            <a:r>
              <a:rPr lang="en-US" sz="3000" dirty="0" smtClean="0">
                <a:solidFill>
                  <a:srgbClr val="FFC000"/>
                </a:solidFill>
              </a:rPr>
              <a:t>cow</a:t>
            </a:r>
          </a:p>
          <a:p>
            <a:pPr lvl="1"/>
            <a:r>
              <a:rPr lang="en-US" sz="3000" dirty="0" smtClean="0">
                <a:solidFill>
                  <a:srgbClr val="FFC000"/>
                </a:solidFill>
              </a:rPr>
              <a:t>14 </a:t>
            </a:r>
            <a:r>
              <a:rPr lang="en-US" sz="3000" dirty="0">
                <a:solidFill>
                  <a:srgbClr val="FFC000"/>
                </a:solidFill>
              </a:rPr>
              <a:t>hours after the end of estrus in the water buffalo,</a:t>
            </a:r>
          </a:p>
          <a:p>
            <a:pPr lvl="1"/>
            <a:r>
              <a:rPr lang="en-US" sz="3000" dirty="0">
                <a:solidFill>
                  <a:srgbClr val="FFC000"/>
                </a:solidFill>
              </a:rPr>
              <a:t>a few hours after the end in the </a:t>
            </a:r>
            <a:r>
              <a:rPr lang="en-US" sz="3000" dirty="0" smtClean="0">
                <a:solidFill>
                  <a:srgbClr val="FFC000"/>
                </a:solidFill>
              </a:rPr>
              <a:t>doe</a:t>
            </a:r>
          </a:p>
          <a:p>
            <a:pPr lvl="1"/>
            <a:r>
              <a:rPr lang="en-US" sz="3000" dirty="0" smtClean="0">
                <a:solidFill>
                  <a:srgbClr val="FFC000"/>
                </a:solidFill>
              </a:rPr>
              <a:t> </a:t>
            </a:r>
            <a:r>
              <a:rPr lang="en-US" sz="3000" dirty="0">
                <a:solidFill>
                  <a:srgbClr val="FFC000"/>
                </a:solidFill>
              </a:rPr>
              <a:t>middle to late estrus in the </a:t>
            </a:r>
            <a:r>
              <a:rPr lang="en-US" sz="3000" dirty="0" smtClean="0">
                <a:solidFill>
                  <a:srgbClr val="FFC000"/>
                </a:solidFill>
              </a:rPr>
              <a:t>ewe</a:t>
            </a:r>
          </a:p>
          <a:p>
            <a:pPr lvl="1"/>
            <a:r>
              <a:rPr lang="en-US" sz="3000" dirty="0" smtClean="0">
                <a:solidFill>
                  <a:srgbClr val="FFC000"/>
                </a:solidFill>
              </a:rPr>
              <a:t>about </a:t>
            </a:r>
            <a:r>
              <a:rPr lang="en-US" sz="3000" dirty="0">
                <a:solidFill>
                  <a:srgbClr val="FFC000"/>
                </a:solidFill>
              </a:rPr>
              <a:t>midestrus in </a:t>
            </a:r>
            <a:r>
              <a:rPr lang="en-US" sz="3000" dirty="0" smtClean="0">
                <a:solidFill>
                  <a:srgbClr val="FFC000"/>
                </a:solidFill>
              </a:rPr>
              <a:t>the sow</a:t>
            </a:r>
          </a:p>
          <a:p>
            <a:pPr lvl="1"/>
            <a:r>
              <a:rPr lang="en-US" sz="3000" dirty="0" smtClean="0">
                <a:solidFill>
                  <a:srgbClr val="FFC000"/>
                </a:solidFill>
              </a:rPr>
              <a:t>I </a:t>
            </a:r>
            <a:r>
              <a:rPr lang="en-US" sz="3000" dirty="0">
                <a:solidFill>
                  <a:srgbClr val="FFC000"/>
                </a:solidFill>
              </a:rPr>
              <a:t>to 2 days before the end of estrus in the mare</a:t>
            </a:r>
            <a:endParaRPr lang="en-US" sz="3000" dirty="0">
              <a:solidFill>
                <a:srgbClr val="FFC000"/>
              </a:solidFill>
              <a:effectLst/>
            </a:endParaRPr>
          </a:p>
          <a:p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298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4" y="218941"/>
            <a:ext cx="11230377" cy="634928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formation of oocytes start from embryonic stage </a:t>
            </a:r>
          </a:p>
          <a:p>
            <a:r>
              <a:rPr lang="en-US" sz="2800" u="sng" dirty="0" smtClean="0">
                <a:effectLst/>
              </a:rPr>
              <a:t>During embryonic stage:</a:t>
            </a:r>
          </a:p>
          <a:p>
            <a:pPr lvl="1"/>
            <a:r>
              <a:rPr lang="en-US" sz="3200" dirty="0">
                <a:solidFill>
                  <a:srgbClr val="00B0F0"/>
                </a:solidFill>
              </a:rPr>
              <a:t>The primary ovary form from genital </a:t>
            </a:r>
            <a:r>
              <a:rPr lang="en-US" sz="3200" dirty="0" smtClean="0">
                <a:solidFill>
                  <a:srgbClr val="00B0F0"/>
                </a:solidFill>
              </a:rPr>
              <a:t>ridges (35-40) from pregnancy </a:t>
            </a:r>
            <a:endParaRPr lang="en-US" sz="3200" dirty="0">
              <a:solidFill>
                <a:srgbClr val="00B0F0"/>
              </a:solidFill>
            </a:endParaRPr>
          </a:p>
          <a:p>
            <a:pPr lvl="1"/>
            <a:r>
              <a:rPr lang="en-US" sz="3200" dirty="0" smtClean="0">
                <a:solidFill>
                  <a:srgbClr val="FFC000"/>
                </a:solidFill>
              </a:rPr>
              <a:t>Yolk sac suffer from extension (from hind gut of the embryo)</a:t>
            </a:r>
          </a:p>
          <a:p>
            <a:pPr lvl="1"/>
            <a:r>
              <a:rPr lang="en-US" sz="3200" dirty="0" smtClean="0">
                <a:solidFill>
                  <a:srgbClr val="92D050"/>
                </a:solidFill>
              </a:rPr>
              <a:t>The germs cells migrate from this extension to the primary ovary</a:t>
            </a:r>
          </a:p>
          <a:p>
            <a:pPr lvl="1"/>
            <a:r>
              <a:rPr lang="en-US" sz="3200" dirty="0" smtClean="0"/>
              <a:t>Migrated germ cells stay in the cortex of the primary ovary</a:t>
            </a:r>
          </a:p>
          <a:p>
            <a:pPr lvl="1"/>
            <a:r>
              <a:rPr lang="en-US" sz="3200" dirty="0" smtClean="0">
                <a:solidFill>
                  <a:schemeClr val="accent6"/>
                </a:solidFill>
              </a:rPr>
              <a:t>All these germ cells suffer from proliferation (Mitotic division) and differentiation to form primary oocytes (2N)</a:t>
            </a:r>
          </a:p>
        </p:txBody>
      </p:sp>
    </p:spTree>
    <p:extLst>
      <p:ext uri="{BB962C8B-B14F-4D97-AF65-F5344CB8AC3E}">
        <p14:creationId xmlns:p14="http://schemas.microsoft.com/office/powerpoint/2010/main" val="332661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8" y="218941"/>
            <a:ext cx="11706896" cy="634928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Before birth </a:t>
            </a:r>
            <a:endParaRPr lang="en-US" sz="3200" dirty="0" smtClean="0">
              <a:solidFill>
                <a:srgbClr val="FFC000"/>
              </a:solidFill>
            </a:endParaRPr>
          </a:p>
          <a:p>
            <a:pPr lvl="1"/>
            <a:r>
              <a:rPr lang="en-US" sz="3000" dirty="0" smtClean="0"/>
              <a:t>this </a:t>
            </a:r>
            <a:r>
              <a:rPr lang="en-US" sz="3000" dirty="0"/>
              <a:t>proliferation will be stop (so a fixed number of oocytes (primary oocytes) inside primary follicles (one layer of granulosa cell) </a:t>
            </a:r>
            <a:endParaRPr lang="en-US" sz="3000" dirty="0" smtClean="0">
              <a:solidFill>
                <a:srgbClr val="FFC000"/>
              </a:solidFill>
            </a:endParaRPr>
          </a:p>
          <a:p>
            <a:pPr lvl="1"/>
            <a:r>
              <a:rPr lang="en-US" sz="3000" dirty="0" smtClean="0">
                <a:solidFill>
                  <a:srgbClr val="FFC000"/>
                </a:solidFill>
              </a:rPr>
              <a:t>the primary oocytes enter to first meiotic division to divide the number of chromosomes in to half </a:t>
            </a:r>
          </a:p>
          <a:p>
            <a:pPr lvl="1"/>
            <a:r>
              <a:rPr lang="en-US" sz="3000" dirty="0" smtClean="0">
                <a:solidFill>
                  <a:srgbClr val="92D050"/>
                </a:solidFill>
              </a:rPr>
              <a:t>Directly before birth the first meiotic division stop in  prophase 1 </a:t>
            </a:r>
          </a:p>
          <a:p>
            <a:pPr lvl="1"/>
            <a:r>
              <a:rPr lang="en-US" sz="3000" dirty="0" smtClean="0">
                <a:solidFill>
                  <a:srgbClr val="00B0F0"/>
                </a:solidFill>
              </a:rPr>
              <a:t>So the fetus after birth has primary oocytes in prophase 1 with total number of chromosomes (2N) inside the primary follicle </a:t>
            </a:r>
            <a:endParaRPr lang="en-US" sz="3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0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4" y="218941"/>
            <a:ext cx="11449319" cy="63492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After birth:</a:t>
            </a:r>
          </a:p>
          <a:p>
            <a:r>
              <a:rPr lang="en-US" sz="3200" dirty="0" smtClean="0">
                <a:solidFill>
                  <a:srgbClr val="92D050"/>
                </a:solidFill>
              </a:rPr>
              <a:t>The primary oocytes suffer from growth and maturation till puberty </a:t>
            </a:r>
            <a:r>
              <a:rPr lang="en-US" sz="3200" dirty="0" smtClean="0">
                <a:solidFill>
                  <a:srgbClr val="FFC000"/>
                </a:solidFill>
              </a:rPr>
              <a:t>(primary oocytes (2N) inside primary follicle)</a:t>
            </a:r>
          </a:p>
          <a:p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5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4" y="218941"/>
            <a:ext cx="11449319" cy="63492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After puberty:</a:t>
            </a:r>
          </a:p>
          <a:p>
            <a:r>
              <a:rPr lang="en-US" sz="3200" dirty="0" smtClean="0">
                <a:solidFill>
                  <a:srgbClr val="92D050"/>
                </a:solidFill>
              </a:rPr>
              <a:t>The FSH and LH will start to act on ovaries which lead to: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1- growth and maturation (oocytes and follicle) under the effect of FSH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2- formation of zona pellucida in oocytes 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92D050"/>
                </a:solidFill>
              </a:rPr>
              <a:t>3- growth for primary follicle to form secondary follicle (two or more layers of granulosa cells)</a:t>
            </a:r>
          </a:p>
          <a:p>
            <a:pPr marL="457200" lvl="1" indent="0">
              <a:buNone/>
            </a:pPr>
            <a:r>
              <a:rPr lang="en-US" sz="3000" dirty="0" smtClean="0"/>
              <a:t>4- formation of antrum (fill with follicular fluid)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C000"/>
                </a:solidFill>
              </a:rPr>
              <a:t>5- formation of theca cells in secondary follicle (so the estrogen will be increased</a:t>
            </a:r>
          </a:p>
          <a:p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4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218941"/>
            <a:ext cx="11848563" cy="6349284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Before ovulation in cows, sheep and goat and after ovulation in mare: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1- the estrogen lead to increasing the LH hormone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2- the LH lead to resumption of first meiosis from prophase 1 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92D050"/>
                </a:solidFill>
              </a:rPr>
              <a:t>3- the first meiotic division will be completed to form secondary oocytes which has half number of chromosomes (1N) as well as first polar body (between vitelline membrane and zona pellucida)</a:t>
            </a:r>
          </a:p>
          <a:p>
            <a:pPr marL="457200" lvl="1" indent="0">
              <a:buNone/>
            </a:pPr>
            <a:r>
              <a:rPr lang="en-US" sz="3000" dirty="0">
                <a:solidFill>
                  <a:srgbClr val="FFC000"/>
                </a:solidFill>
              </a:rPr>
              <a:t>9- The second meiotic division (meiosis II) </a:t>
            </a:r>
            <a:r>
              <a:rPr lang="en-US" sz="3000" dirty="0" smtClean="0">
                <a:solidFill>
                  <a:srgbClr val="FFC000"/>
                </a:solidFill>
              </a:rPr>
              <a:t>begins immediately </a:t>
            </a:r>
            <a:r>
              <a:rPr lang="en-US" sz="3000" dirty="0">
                <a:solidFill>
                  <a:srgbClr val="FFC000"/>
                </a:solidFill>
              </a:rPr>
              <a:t>after completion of </a:t>
            </a:r>
            <a:r>
              <a:rPr lang="en-US" sz="3000" dirty="0" smtClean="0">
                <a:solidFill>
                  <a:srgbClr val="FFC000"/>
                </a:solidFill>
              </a:rPr>
              <a:t>the first division and arrested again at </a:t>
            </a:r>
            <a:r>
              <a:rPr lang="en-US" sz="3000" dirty="0">
                <a:solidFill>
                  <a:srgbClr val="FFC000"/>
                </a:solidFill>
              </a:rPr>
              <a:t>metaphase II</a:t>
            </a:r>
            <a:endParaRPr lang="en-US" sz="3000" dirty="0" smtClean="0">
              <a:solidFill>
                <a:srgbClr val="FFC000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17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218941"/>
            <a:ext cx="11848563" cy="63492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During fertilization: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1- the penetration of oocytes by sperm </a:t>
            </a:r>
            <a:r>
              <a:rPr lang="en-US" sz="3000" dirty="0">
                <a:solidFill>
                  <a:srgbClr val="FFFF00"/>
                </a:solidFill>
              </a:rPr>
              <a:t>stimulate </a:t>
            </a:r>
            <a:r>
              <a:rPr lang="en-US" sz="3000" dirty="0" smtClean="0">
                <a:solidFill>
                  <a:srgbClr val="FFFF00"/>
                </a:solidFill>
              </a:rPr>
              <a:t>the resumption </a:t>
            </a:r>
            <a:r>
              <a:rPr lang="en-US" sz="3000" dirty="0">
                <a:solidFill>
                  <a:srgbClr val="FFFF00"/>
                </a:solidFill>
              </a:rPr>
              <a:t>of </a:t>
            </a:r>
            <a:r>
              <a:rPr lang="en-US" sz="3000" dirty="0" smtClean="0">
                <a:solidFill>
                  <a:srgbClr val="FFFF00"/>
                </a:solidFill>
              </a:rPr>
              <a:t>second meiosis </a:t>
            </a:r>
            <a:r>
              <a:rPr lang="en-US" sz="3000" dirty="0">
                <a:solidFill>
                  <a:srgbClr val="FFFF00"/>
                </a:solidFill>
              </a:rPr>
              <a:t>from </a:t>
            </a:r>
            <a:r>
              <a:rPr lang="en-US" sz="3000" dirty="0" smtClean="0">
                <a:solidFill>
                  <a:srgbClr val="FFFF00"/>
                </a:solidFill>
              </a:rPr>
              <a:t>metaphase II  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2- the </a:t>
            </a:r>
            <a:r>
              <a:rPr lang="en-US" sz="3000" dirty="0">
                <a:solidFill>
                  <a:srgbClr val="00B0F0"/>
                </a:solidFill>
              </a:rPr>
              <a:t>second meiosis </a:t>
            </a:r>
            <a:r>
              <a:rPr lang="en-US" sz="3000" dirty="0" smtClean="0">
                <a:solidFill>
                  <a:srgbClr val="00B0F0"/>
                </a:solidFill>
              </a:rPr>
              <a:t>will be completed to form the ova as well as the second polar body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C000"/>
                </a:solidFill>
              </a:rPr>
              <a:t>3- the union between ova and sperm will be occur </a:t>
            </a:r>
            <a:endParaRPr lang="en-US" sz="3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44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935921"/>
            <a:ext cx="11848563" cy="4632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C000"/>
                </a:solidFill>
              </a:rPr>
              <a:t>Ovulation</a:t>
            </a:r>
            <a:r>
              <a:rPr lang="en-US" sz="3000" dirty="0" smtClean="0">
                <a:solidFill>
                  <a:srgbClr val="FFC000"/>
                </a:solidFill>
              </a:rPr>
              <a:t> </a:t>
            </a:r>
            <a:endParaRPr lang="en-US" sz="3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218941"/>
            <a:ext cx="11848563" cy="63492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animals divided in to two types according to the presences of ovulation 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Spontaneous ovulators animals </a:t>
            </a:r>
          </a:p>
          <a:p>
            <a:pPr lvl="1"/>
            <a:r>
              <a:rPr lang="en-US" sz="2800" dirty="0" smtClean="0">
                <a:solidFill>
                  <a:srgbClr val="FFC000"/>
                </a:solidFill>
              </a:rPr>
              <a:t>Induced ovulators animals </a:t>
            </a:r>
            <a:endParaRPr lang="en-US" sz="2800" dirty="0">
              <a:solidFill>
                <a:srgbClr val="FFC000"/>
              </a:solidFill>
            </a:endParaRPr>
          </a:p>
          <a:p>
            <a:r>
              <a:rPr lang="en-US" sz="3000" dirty="0" smtClean="0">
                <a:solidFill>
                  <a:srgbClr val="92D050"/>
                </a:solidFill>
              </a:rPr>
              <a:t>Spontaneous ovulation occur directly after estrus (the high level of estrogen stimulate the LH surge)</a:t>
            </a:r>
          </a:p>
          <a:p>
            <a:r>
              <a:rPr lang="en-US" sz="3000" dirty="0">
                <a:solidFill>
                  <a:srgbClr val="FFC000"/>
                </a:solidFill>
              </a:rPr>
              <a:t>induced ovulators, copulation stimulates sensory neurons in the vagina and/or cervix with direct neural links to the neurons of the </a:t>
            </a:r>
            <a:r>
              <a:rPr lang="en-US" sz="3000" dirty="0" smtClean="0">
                <a:solidFill>
                  <a:srgbClr val="FFC000"/>
                </a:solidFill>
              </a:rPr>
              <a:t>hypothalamus to release GnRH</a:t>
            </a:r>
            <a:r>
              <a:rPr lang="en-US" sz="3000" dirty="0">
                <a:solidFill>
                  <a:srgbClr val="FFC000"/>
                </a:solidFill>
              </a:rPr>
              <a:t>, which produces the LH surge </a:t>
            </a:r>
            <a:r>
              <a:rPr lang="en-US" sz="3000" dirty="0" smtClean="0">
                <a:solidFill>
                  <a:srgbClr val="FFC000"/>
                </a:solidFill>
              </a:rPr>
              <a:t>for ovulation</a:t>
            </a:r>
          </a:p>
          <a:p>
            <a:endParaRPr lang="en-US" sz="3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1236</TotalTime>
  <Words>692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Rockwell</vt:lpstr>
      <vt:lpstr>Damask</vt:lpstr>
      <vt:lpstr>Oogenesis  (Ovigenesis)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Oogenesis (Ovigenesis)</dc:title>
  <dc:creator>reviewer</dc:creator>
  <cp:lastModifiedBy>reviewer</cp:lastModifiedBy>
  <cp:revision>24</cp:revision>
  <dcterms:created xsi:type="dcterms:W3CDTF">2018-12-05T09:11:38Z</dcterms:created>
  <dcterms:modified xsi:type="dcterms:W3CDTF">2018-12-06T05:47:43Z</dcterms:modified>
</cp:coreProperties>
</file>